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93" r:id="rId2"/>
    <p:sldId id="494" r:id="rId3"/>
    <p:sldId id="256" r:id="rId4"/>
    <p:sldId id="483" r:id="rId5"/>
    <p:sldId id="484" r:id="rId6"/>
    <p:sldId id="485" r:id="rId7"/>
    <p:sldId id="486" r:id="rId8"/>
    <p:sldId id="487" r:id="rId9"/>
    <p:sldId id="489" r:id="rId10"/>
    <p:sldId id="414" r:id="rId11"/>
    <p:sldId id="492" r:id="rId12"/>
    <p:sldId id="490" r:id="rId13"/>
    <p:sldId id="309" r:id="rId14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3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BD8B9-39C6-4015-81B9-439C3777C074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443E0-038C-4038-8547-269996A6988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688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443E0-038C-4038-8547-269996A6988E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708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72F2D-E6EC-4F84-B206-58592042C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C915DE-CAF3-35DB-E129-7C65DAA00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388A38-F614-2A45-5D98-2CD643C2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AE09CE-77CC-3612-C601-A5FE0A67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74076-A9B9-7F39-0CCC-2900F118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586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7F81D-CCE9-E4E9-37F1-EE9DD277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374C795-5104-7721-DE85-38A6EF99F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63E9D-6724-6900-EE6D-2085FE78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01D9A2-4D39-9DA0-BBFC-4336D705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553996-A69B-C594-EAB4-C1567DC0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412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F036D35-AE2A-FE3C-2140-F583202C9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CFED779-DA54-D255-2E51-9CC3D9043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B63D1-7696-0AF0-36C2-260CF68A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00C322-0D22-4681-FACC-724F909D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85DBA0-BA27-8601-9E38-1FCC8972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3124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8F11B-8107-E7BD-426E-5A80A87ED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34B640-17F5-8F26-3426-284A335149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D8FBFB-9EA0-31CB-0992-3ADBA1F4B83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390679-09E5-4393-B56A-BE8641B80574}" type="datetime1">
              <a:rPr lang="de-DE"/>
              <a:pPr lvl="0"/>
              <a:t>20.05.2026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F04C48-2D17-D270-915A-33F54E7485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8555F1-5A9C-B08B-88C4-9C5486DE22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B8A85F0-76F3-476D-B35B-8D404B906C83}" type="slidenum">
              <a:t>‹Nr.›</a:t>
            </a:fld>
            <a:endParaRPr lang="de-DE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97E100F-43C2-3587-11AE-57DB9E52273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31466" y="5762621"/>
            <a:ext cx="1323978" cy="83343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9067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2908CB-CD93-BDDA-7264-2B97F7D2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E9BC0-18EF-084E-6AE5-D55D39FB1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EA2F4C-E696-F881-432E-D1FF22F2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6EF4EE-C370-5D72-FC19-05041088E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24E809-FE82-F2EE-5814-52865C23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994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9AC1D-B616-7426-3EAE-2E617026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304827-FEFC-2877-BA55-C023A0F3F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9407C6-68CC-EFDE-A340-B658A9B7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544E60-8252-F708-269D-1C3E2F07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027A98-DAA0-5301-E08C-FCB80840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50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CAE01-B004-CF09-1F0B-8F4BC675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D878FD-A20B-CCDD-34BD-7EC88AB0B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EF4CFC-4204-A260-3364-17B3EB09C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B85291-4184-EED0-64CE-BE7DDB11B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2F26AD-6B73-799E-1419-D0A0DFFA5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ABE6271-5351-79CE-9616-0595596E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780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22D9FF-99F0-E7CB-9E81-242704FB1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11BDA1-77B5-A3B4-450D-751147D4F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5BE902-0465-2969-EE5E-77FF2816A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D033EB-9F86-4A27-C192-329C499D6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FA6627-DAEA-2C78-166E-D4792348A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A84A09D-767B-71BF-BB87-A1C2B7CC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207295-859D-B8CC-E0AA-F6E3D43E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C9C57F-EEB8-D3AE-83F9-77C32B2E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38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A147B-429B-55D8-1AB4-04B6169E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874234B-3E7E-1B62-23C5-EF492768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73468F-54EE-750F-E471-A083A79E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7F149B-B86C-9D1D-D695-FABFF3A7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25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9CBD2FF-4911-2F20-307D-F651DF7B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0FA1791-1B8F-774C-F857-E4B7EAC17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723E01-64DB-BA49-B811-15732759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781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17A83-F4F5-214D-A494-FE2887DC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EF6906-99CC-F658-B803-90E43447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B53DE6-66C4-644D-4B86-CA58A9DF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A567D6-0D40-5E8B-1DCE-1C14443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22F975-A088-93E1-F177-55CCD3BD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78C2F1-B37E-164F-4559-E9B550F9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312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329BE-8486-59F8-33B5-FD5EADEB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9A8732-48F4-CDA7-E219-030B594767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5B5DFA-9B9B-6F82-4846-8AFEC7DDB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018E80-6AA4-E46C-AEAA-F8793A92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86444D-74C9-66FB-3DA6-8500594E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DCC8D5-D9AF-B748-71BA-991C0F93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227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FCC0E8-E786-CDA3-38A7-34F405B3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D6B7F0-CFCF-F07B-866E-8767AD0A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D90111-186B-E28D-7ED0-FA0DB91DF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3387C-4CB0-4CCB-8CBB-61D3BA2B4570}" type="datetimeFigureOut">
              <a:rPr lang="de-AT" smtClean="0"/>
              <a:t>20.05.2026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FC42E3-1E2B-2B7F-D41F-8B44740CC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3B0484-DF35-C177-2C59-C757D3AD6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7B16D7-040C-4031-8D24-0FAB0EF6DC4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268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FCB79-65CE-4094-48D7-60F486B8DA6A}"/>
              </a:ext>
            </a:extLst>
          </p:cNvPr>
          <p:cNvSpPr txBox="1"/>
          <p:nvPr/>
        </p:nvSpPr>
        <p:spPr>
          <a:xfrm>
            <a:off x="301882" y="3528761"/>
            <a:ext cx="11317458" cy="2867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“Wenn Moodle &amp; Co das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digitale</a:t>
            </a:r>
            <a:r>
              <a:rPr lang="en-US" sz="3600" dirty="0"/>
              <a:t> </a:t>
            </a:r>
            <a:r>
              <a:rPr lang="en-US" sz="3600" dirty="0" err="1"/>
              <a:t>Klassenzimmer</a:t>
            </a:r>
            <a:endParaRPr lang="en-US" sz="3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sind</a:t>
            </a:r>
            <a:r>
              <a:rPr lang="en-US" sz="3600" dirty="0"/>
              <a:t>, </a:t>
            </a:r>
            <a:r>
              <a:rPr lang="en-US" sz="3600" dirty="0" err="1"/>
              <a:t>dann</a:t>
            </a:r>
            <a:r>
              <a:rPr lang="en-US" sz="3600" dirty="0"/>
              <a:t> </a:t>
            </a:r>
            <a:r>
              <a:rPr lang="en-US" sz="3600" dirty="0" err="1"/>
              <a:t>ist</a:t>
            </a:r>
            <a:r>
              <a:rPr lang="en-US" sz="36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LeTTo das </a:t>
            </a:r>
            <a:r>
              <a:rPr lang="en-US" sz="3600" dirty="0" err="1"/>
              <a:t>digitale</a:t>
            </a:r>
            <a:r>
              <a:rPr lang="en-US" sz="3600" dirty="0"/>
              <a:t> Labor.”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37FE361-1116-2E77-50D2-BA5442014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 b="1"/>
          <a:stretch>
            <a:fillRect/>
          </a:stretch>
        </p:blipFill>
        <p:spPr>
          <a:xfrm>
            <a:off x="517729" y="461852"/>
            <a:ext cx="4471524" cy="2058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4E94E7-030D-34F2-AAEA-D6A8D41F9E05}"/>
              </a:ext>
            </a:extLst>
          </p:cNvPr>
          <p:cNvSpPr txBox="1"/>
          <p:nvPr/>
        </p:nvSpPr>
        <p:spPr>
          <a:xfrm>
            <a:off x="7774263" y="5106283"/>
            <a:ext cx="6872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/>
              <a:t>„LeTTo, weil</a:t>
            </a:r>
          </a:p>
          <a:p>
            <a:r>
              <a:rPr lang="de-DE" sz="3200" b="1" dirty="0"/>
              <a:t>MINT</a:t>
            </a:r>
            <a:r>
              <a:rPr lang="de-DE" sz="3200" dirty="0"/>
              <a:t> mehr braucht!“</a:t>
            </a:r>
            <a:endParaRPr lang="de-AT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65C72D-2249-EEB2-15B5-993B53510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7" r="38711"/>
          <a:stretch>
            <a:fillRect/>
          </a:stretch>
        </p:blipFill>
        <p:spPr>
          <a:xfrm>
            <a:off x="7774263" y="389267"/>
            <a:ext cx="4213547" cy="41356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482600"/>
          </a:effectLst>
        </p:spPr>
      </p:pic>
    </p:spTree>
    <p:extLst>
      <p:ext uri="{BB962C8B-B14F-4D97-AF65-F5344CB8AC3E}">
        <p14:creationId xmlns:p14="http://schemas.microsoft.com/office/powerpoint/2010/main" val="121134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: abgerundete Ecken 8">
            <a:extLst>
              <a:ext uri="{FF2B5EF4-FFF2-40B4-BE49-F238E27FC236}">
                <a16:creationId xmlns:a16="http://schemas.microsoft.com/office/drawing/2014/main" id="{ECEFAA93-78B0-4EA8-99E7-687945D10BCF}"/>
              </a:ext>
            </a:extLst>
          </p:cNvPr>
          <p:cNvSpPr/>
          <p:nvPr/>
        </p:nvSpPr>
        <p:spPr>
          <a:xfrm>
            <a:off x="9052452" y="1633812"/>
            <a:ext cx="2150275" cy="380940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Rechteck: abgerundete Ecken 6">
            <a:extLst>
              <a:ext uri="{FF2B5EF4-FFF2-40B4-BE49-F238E27FC236}">
                <a16:creationId xmlns:a16="http://schemas.microsoft.com/office/drawing/2014/main" id="{ED8B7C38-1596-42EF-A9E5-18B95E2FCD95}"/>
              </a:ext>
            </a:extLst>
          </p:cNvPr>
          <p:cNvSpPr/>
          <p:nvPr/>
        </p:nvSpPr>
        <p:spPr>
          <a:xfrm>
            <a:off x="4526821" y="1524312"/>
            <a:ext cx="1910711" cy="391890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1F2E7E9C-BE84-4E47-8FF0-4CB26CE8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74" y="892809"/>
            <a:ext cx="1122206" cy="12630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hteck: abgerundete Ecken 7">
            <a:extLst>
              <a:ext uri="{FF2B5EF4-FFF2-40B4-BE49-F238E27FC236}">
                <a16:creationId xmlns:a16="http://schemas.microsoft.com/office/drawing/2014/main" id="{13876266-3E7B-4361-9BEC-73A226B3631F}"/>
              </a:ext>
            </a:extLst>
          </p:cNvPr>
          <p:cNvSpPr/>
          <p:nvPr/>
        </p:nvSpPr>
        <p:spPr>
          <a:xfrm>
            <a:off x="4805402" y="4629962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D7D31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Externes Tool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hteck: abgerundete Ecken 10">
            <a:extLst>
              <a:ext uri="{FF2B5EF4-FFF2-40B4-BE49-F238E27FC236}">
                <a16:creationId xmlns:a16="http://schemas.microsoft.com/office/drawing/2014/main" id="{67C4B8C9-D7FA-4052-96E2-7FFB4AB083F2}"/>
              </a:ext>
            </a:extLst>
          </p:cNvPr>
          <p:cNvSpPr/>
          <p:nvPr/>
        </p:nvSpPr>
        <p:spPr>
          <a:xfrm>
            <a:off x="4755887" y="3102265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Kurs A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hteck: abgerundete Ecken 11">
            <a:extLst>
              <a:ext uri="{FF2B5EF4-FFF2-40B4-BE49-F238E27FC236}">
                <a16:creationId xmlns:a16="http://schemas.microsoft.com/office/drawing/2014/main" id="{A8307067-AB09-4706-B934-2C2C5CEFF8C8}"/>
              </a:ext>
            </a:extLst>
          </p:cNvPr>
          <p:cNvSpPr/>
          <p:nvPr/>
        </p:nvSpPr>
        <p:spPr>
          <a:xfrm>
            <a:off x="4841411" y="3199539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Kurs A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hteck: abgerundete Ecken 12">
            <a:extLst>
              <a:ext uri="{FF2B5EF4-FFF2-40B4-BE49-F238E27FC236}">
                <a16:creationId xmlns:a16="http://schemas.microsoft.com/office/drawing/2014/main" id="{DCB2A905-FEA0-46EB-AC7E-F2D5F3418E08}"/>
              </a:ext>
            </a:extLst>
          </p:cNvPr>
          <p:cNvSpPr/>
          <p:nvPr/>
        </p:nvSpPr>
        <p:spPr>
          <a:xfrm>
            <a:off x="4926935" y="3326293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Kurs B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Grafik 18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D8D06A4D-48C5-4945-8C7B-6FD3AC7D5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27" y="123049"/>
            <a:ext cx="1174784" cy="1539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1" name="Verbinder: gewinkelt 21">
            <a:extLst>
              <a:ext uri="{FF2B5EF4-FFF2-40B4-BE49-F238E27FC236}">
                <a16:creationId xmlns:a16="http://schemas.microsoft.com/office/drawing/2014/main" id="{0F12E982-CC94-4328-80A7-37C48CF3BDA8}"/>
              </a:ext>
            </a:extLst>
          </p:cNvPr>
          <p:cNvCxnSpPr/>
          <p:nvPr/>
        </p:nvCxnSpPr>
        <p:spPr>
          <a:xfrm>
            <a:off x="2687396" y="1067990"/>
            <a:ext cx="1747720" cy="1561055"/>
          </a:xfrm>
          <a:prstGeom prst="bentConnector3">
            <a:avLst/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12" name="Rechteck: abgerundete Ecken 34">
            <a:extLst>
              <a:ext uri="{FF2B5EF4-FFF2-40B4-BE49-F238E27FC236}">
                <a16:creationId xmlns:a16="http://schemas.microsoft.com/office/drawing/2014/main" id="{428E19F8-BFF9-4E69-92C0-7A86EDCEFB2C}"/>
              </a:ext>
            </a:extLst>
          </p:cNvPr>
          <p:cNvSpPr/>
          <p:nvPr/>
        </p:nvSpPr>
        <p:spPr>
          <a:xfrm>
            <a:off x="9318067" y="2335111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Individuelle Übung</a:t>
            </a:r>
            <a:endParaRPr lang="de-DE" sz="1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hteck: abgerundete Ecken 35">
            <a:extLst>
              <a:ext uri="{FF2B5EF4-FFF2-40B4-BE49-F238E27FC236}">
                <a16:creationId xmlns:a16="http://schemas.microsoft.com/office/drawing/2014/main" id="{302B8855-374D-4EA7-BCD1-9C41BA303253}"/>
              </a:ext>
            </a:extLst>
          </p:cNvPr>
          <p:cNvSpPr/>
          <p:nvPr/>
        </p:nvSpPr>
        <p:spPr>
          <a:xfrm>
            <a:off x="9318067" y="3086711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Individuelle Prüfung</a:t>
            </a:r>
          </a:p>
        </p:txBody>
      </p:sp>
      <p:sp>
        <p:nvSpPr>
          <p:cNvPr id="14" name="Rechteck: abgerundete Ecken 42">
            <a:extLst>
              <a:ext uri="{FF2B5EF4-FFF2-40B4-BE49-F238E27FC236}">
                <a16:creationId xmlns:a16="http://schemas.microsoft.com/office/drawing/2014/main" id="{E09484E7-7ED3-45F8-ABDA-30A0964A401E}"/>
              </a:ext>
            </a:extLst>
          </p:cNvPr>
          <p:cNvSpPr/>
          <p:nvPr/>
        </p:nvSpPr>
        <p:spPr>
          <a:xfrm>
            <a:off x="6813214" y="2335056"/>
            <a:ext cx="1688476" cy="164794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F0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L T I -Schnittstelle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5" name="Gerade Verbindung mit Pfeil 43">
            <a:extLst>
              <a:ext uri="{FF2B5EF4-FFF2-40B4-BE49-F238E27FC236}">
                <a16:creationId xmlns:a16="http://schemas.microsoft.com/office/drawing/2014/main" id="{CC65F6A5-D550-487D-A5F9-5282907F4853}"/>
              </a:ext>
            </a:extLst>
          </p:cNvPr>
          <p:cNvCxnSpPr/>
          <p:nvPr/>
        </p:nvCxnSpPr>
        <p:spPr>
          <a:xfrm>
            <a:off x="8128313" y="1759587"/>
            <a:ext cx="1282839" cy="715454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16" name="Textfeld 50">
            <a:extLst>
              <a:ext uri="{FF2B5EF4-FFF2-40B4-BE49-F238E27FC236}">
                <a16:creationId xmlns:a16="http://schemas.microsoft.com/office/drawing/2014/main" id="{54C2C9F9-3CE1-4D87-B2CD-2589F97A344E}"/>
              </a:ext>
            </a:extLst>
          </p:cNvPr>
          <p:cNvSpPr txBox="1"/>
          <p:nvPr/>
        </p:nvSpPr>
        <p:spPr>
          <a:xfrm>
            <a:off x="478772" y="1978742"/>
            <a:ext cx="2749116" cy="40318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StudentInnen melden sich wie gewohnt am </a:t>
            </a:r>
            <a:r>
              <a:rPr lang="de-AT" sz="16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Moodle</a:t>
            </a:r>
            <a: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-System an</a:t>
            </a:r>
            <a:endParaRPr lang="de-DE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LTI-Schnittstelle legt StudentInnen am LeTTo-Server vollautomatisch an</a:t>
            </a:r>
            <a:b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de-A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individuelles Üben/Testen bei vollem Funktions-umfang von LeTTo wird möglich</a:t>
            </a:r>
            <a:b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endParaRPr lang="de-AT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keine weitere Anmeldung der StudentInnen notwendig</a:t>
            </a:r>
            <a:endParaRPr lang="de-DE" sz="1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Rechteck: abgerundete Ecken 51">
            <a:extLst>
              <a:ext uri="{FF2B5EF4-FFF2-40B4-BE49-F238E27FC236}">
                <a16:creationId xmlns:a16="http://schemas.microsoft.com/office/drawing/2014/main" id="{7482F7B4-7AF4-47F6-A84F-32665A5B39E2}"/>
              </a:ext>
            </a:extLst>
          </p:cNvPr>
          <p:cNvSpPr/>
          <p:nvPr/>
        </p:nvSpPr>
        <p:spPr>
          <a:xfrm>
            <a:off x="9350537" y="3842280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Individuelles Projekt</a:t>
            </a:r>
          </a:p>
        </p:txBody>
      </p:sp>
      <p:sp>
        <p:nvSpPr>
          <p:cNvPr id="18" name="Rechteck: abgerundete Ecken 52">
            <a:extLst>
              <a:ext uri="{FF2B5EF4-FFF2-40B4-BE49-F238E27FC236}">
                <a16:creationId xmlns:a16="http://schemas.microsoft.com/office/drawing/2014/main" id="{DD8711B8-D4D7-462F-9E53-403149235A57}"/>
              </a:ext>
            </a:extLst>
          </p:cNvPr>
          <p:cNvSpPr/>
          <p:nvPr/>
        </p:nvSpPr>
        <p:spPr>
          <a:xfrm>
            <a:off x="9502940" y="3994683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Individuelles Projekt</a:t>
            </a:r>
          </a:p>
        </p:txBody>
      </p:sp>
      <p:sp>
        <p:nvSpPr>
          <p:cNvPr id="19" name="Rechteck: abgerundete Ecken 53">
            <a:extLst>
              <a:ext uri="{FF2B5EF4-FFF2-40B4-BE49-F238E27FC236}">
                <a16:creationId xmlns:a16="http://schemas.microsoft.com/office/drawing/2014/main" id="{8548F0B9-01FC-4F07-8649-7B03154BCC81}"/>
              </a:ext>
            </a:extLst>
          </p:cNvPr>
          <p:cNvSpPr/>
          <p:nvPr/>
        </p:nvSpPr>
        <p:spPr>
          <a:xfrm>
            <a:off x="9655334" y="4147077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Individuelles Projekt</a:t>
            </a:r>
          </a:p>
        </p:txBody>
      </p:sp>
      <p:pic>
        <p:nvPicPr>
          <p:cNvPr id="20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A78938-312D-4A0A-A9CD-1B461CE39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733" y="428852"/>
            <a:ext cx="1691621" cy="109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1" name="Verbinder: gewinkelt 38">
            <a:extLst>
              <a:ext uri="{FF2B5EF4-FFF2-40B4-BE49-F238E27FC236}">
                <a16:creationId xmlns:a16="http://schemas.microsoft.com/office/drawing/2014/main" id="{9C27E955-E0E8-47E2-AE23-A8C305414A4E}"/>
              </a:ext>
            </a:extLst>
          </p:cNvPr>
          <p:cNvCxnSpPr/>
          <p:nvPr/>
        </p:nvCxnSpPr>
        <p:spPr>
          <a:xfrm>
            <a:off x="6109437" y="2475041"/>
            <a:ext cx="2845594" cy="146670"/>
          </a:xfrm>
          <a:prstGeom prst="bentConnector3">
            <a:avLst>
              <a:gd name="adj1" fmla="val 72433"/>
            </a:avLst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22" name="Verbinder: gewinkelt 36">
            <a:extLst>
              <a:ext uri="{FF2B5EF4-FFF2-40B4-BE49-F238E27FC236}">
                <a16:creationId xmlns:a16="http://schemas.microsoft.com/office/drawing/2014/main" id="{76754FCF-37FA-4E03-B782-B32EF22DCF95}"/>
              </a:ext>
            </a:extLst>
          </p:cNvPr>
          <p:cNvCxnSpPr/>
          <p:nvPr/>
        </p:nvCxnSpPr>
        <p:spPr>
          <a:xfrm>
            <a:off x="5989907" y="2755607"/>
            <a:ext cx="2965124" cy="627333"/>
          </a:xfrm>
          <a:prstGeom prst="bentConnector3">
            <a:avLst>
              <a:gd name="adj1" fmla="val 73565"/>
            </a:avLst>
          </a:prstGeom>
          <a:noFill/>
          <a:ln w="2857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3" name="Rechteck: abgerundete Ecken 9">
            <a:extLst>
              <a:ext uri="{FF2B5EF4-FFF2-40B4-BE49-F238E27FC236}">
                <a16:creationId xmlns:a16="http://schemas.microsoft.com/office/drawing/2014/main" id="{190B75B8-E5C7-4104-8968-1DFE824CFC3E}"/>
              </a:ext>
            </a:extLst>
          </p:cNvPr>
          <p:cNvSpPr/>
          <p:nvPr/>
        </p:nvSpPr>
        <p:spPr>
          <a:xfrm>
            <a:off x="4755887" y="2323233"/>
            <a:ext cx="1353549" cy="61162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AFABAB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A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Kurs A</a:t>
            </a:r>
            <a:endParaRPr lang="de-DE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4" name="Gerade Verbindung mit Pfeil 32">
            <a:extLst>
              <a:ext uri="{FF2B5EF4-FFF2-40B4-BE49-F238E27FC236}">
                <a16:creationId xmlns:a16="http://schemas.microsoft.com/office/drawing/2014/main" id="{DEBC11DB-3FC1-4478-9602-EF59AD1CBD2F}"/>
              </a:ext>
            </a:extLst>
          </p:cNvPr>
          <p:cNvCxnSpPr/>
          <p:nvPr/>
        </p:nvCxnSpPr>
        <p:spPr>
          <a:xfrm flipH="1">
            <a:off x="5989907" y="1705665"/>
            <a:ext cx="918478" cy="769376"/>
          </a:xfrm>
          <a:prstGeom prst="straightConnector1">
            <a:avLst/>
          </a:prstGeom>
          <a:noFill/>
          <a:ln w="25402" cap="flat">
            <a:solidFill>
              <a:srgbClr val="000000"/>
            </a:solidFill>
            <a:prstDash val="solid"/>
            <a:miter/>
            <a:tailEnd type="arrow"/>
          </a:ln>
        </p:spPr>
      </p:cxnSp>
      <p:sp>
        <p:nvSpPr>
          <p:cNvPr id="26" name="Titel 1">
            <a:extLst>
              <a:ext uri="{FF2B5EF4-FFF2-40B4-BE49-F238E27FC236}">
                <a16:creationId xmlns:a16="http://schemas.microsoft.com/office/drawing/2014/main" id="{A14675BE-3170-4C85-A963-8305C61F84C6}"/>
              </a:ext>
            </a:extLst>
          </p:cNvPr>
          <p:cNvSpPr txBox="1">
            <a:spLocks/>
          </p:cNvSpPr>
          <p:nvPr/>
        </p:nvSpPr>
        <p:spPr>
          <a:xfrm>
            <a:off x="629543" y="3488937"/>
            <a:ext cx="10042073" cy="31941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4000" b="1" dirty="0"/>
              <a:t>LeTTo auch als </a:t>
            </a:r>
            <a:r>
              <a:rPr lang="de-AT" sz="4000" b="1" dirty="0" err="1"/>
              <a:t>Moodle</a:t>
            </a:r>
            <a:r>
              <a:rPr lang="de-AT" sz="4000" b="1" dirty="0"/>
              <a:t>-Booster möglich</a:t>
            </a:r>
          </a:p>
        </p:txBody>
      </p:sp>
      <p:pic>
        <p:nvPicPr>
          <p:cNvPr id="3" name="Grafik 2" descr="Ein Bild, das Text, ClipArt enthält.">
            <a:extLst>
              <a:ext uri="{FF2B5EF4-FFF2-40B4-BE49-F238E27FC236}">
                <a16:creationId xmlns:a16="http://schemas.microsoft.com/office/drawing/2014/main" id="{F96363F0-36E0-D153-6DFE-435094D51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8" y="1252216"/>
            <a:ext cx="1336012" cy="72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860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BF40D-72B3-20E0-9ECD-6DC4A0CC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F4F669-E284-F2F1-7FA9-ABA7E3D2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009F205-8A38-0F0F-9CCF-99DB95A4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942" y="0"/>
            <a:ext cx="12665856" cy="691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6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53BCF-A3ED-F50F-E0CB-C591DF71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87371370-A50F-F030-4FDA-98FF4E93F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32" y="1811749"/>
            <a:ext cx="1519210" cy="107357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3" name="Grafik 9" descr="Ein Bild, das Text, Schrift, Grafiken, Logo enthält.&#10;&#10;Automatisch generierte Beschreibung">
            <a:extLst>
              <a:ext uri="{FF2B5EF4-FFF2-40B4-BE49-F238E27FC236}">
                <a16:creationId xmlns:a16="http://schemas.microsoft.com/office/drawing/2014/main" id="{1110EF10-E610-83D9-F99B-20E5AF171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265" y="238010"/>
            <a:ext cx="2441591" cy="895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fik 13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B91C466B-1A6D-D42F-0E16-B85BD5A09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888" y="5695922"/>
            <a:ext cx="2304218" cy="908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15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BCB36D7E-FD6C-FF30-2006-BDCBC28B8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32" y="3300396"/>
            <a:ext cx="1395649" cy="5948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fik 17">
            <a:extLst>
              <a:ext uri="{FF2B5EF4-FFF2-40B4-BE49-F238E27FC236}">
                <a16:creationId xmlns:a16="http://schemas.microsoft.com/office/drawing/2014/main" id="{39142C88-26EF-FDF1-C6D4-739C66F71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105" y="5674422"/>
            <a:ext cx="2800615" cy="759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fik 19" descr="Ein Bild, das Symbol, Schrift, Grafiken, gelb enthält.&#10;&#10;Automatisch generierte Beschreibung">
            <a:extLst>
              <a:ext uri="{FF2B5EF4-FFF2-40B4-BE49-F238E27FC236}">
                <a16:creationId xmlns:a16="http://schemas.microsoft.com/office/drawing/2014/main" id="{10056468-23D3-C494-F8D6-3ADC583EA9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42" y="238010"/>
            <a:ext cx="1118547" cy="11185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fik 11" descr="Ein Bild, das Schrift, Symbol, Grafiken, Logo enthält.&#10;&#10;Automatisch generierte Beschreibung">
            <a:extLst>
              <a:ext uri="{FF2B5EF4-FFF2-40B4-BE49-F238E27FC236}">
                <a16:creationId xmlns:a16="http://schemas.microsoft.com/office/drawing/2014/main" id="{220E2A8A-6D42-A5BC-AB12-C8F00A9423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01" y="4403420"/>
            <a:ext cx="1282865" cy="678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fik 11" descr="Ein Bild, das Text, Schrift, Logo, Grafiken enthält.&#10;&#10;KI-generierte Inhalte können fehlerhaft sein.">
            <a:extLst>
              <a:ext uri="{FF2B5EF4-FFF2-40B4-BE49-F238E27FC236}">
                <a16:creationId xmlns:a16="http://schemas.microsoft.com/office/drawing/2014/main" id="{67138E4E-A9DE-42AC-CA85-50B7884CBF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26" y="5674422"/>
            <a:ext cx="2179262" cy="95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 descr="Ein Bild, das Schrift, Logo, Grafiken, Text enthält.&#10;&#10;KI-generierte Inhalte können fehlerhaft sein.">
            <a:extLst>
              <a:ext uri="{FF2B5EF4-FFF2-40B4-BE49-F238E27FC236}">
                <a16:creationId xmlns:a16="http://schemas.microsoft.com/office/drawing/2014/main" id="{3B3491A1-546B-5704-1E81-342A120BEB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37" y="366053"/>
            <a:ext cx="2952083" cy="644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rafik 17" descr="Ein Bild, das Text, Logo, Schrift, Grafiken enthält.&#10;&#10;KI-generierte Inhalte können fehlerhaft sein.">
            <a:extLst>
              <a:ext uri="{FF2B5EF4-FFF2-40B4-BE49-F238E27FC236}">
                <a16:creationId xmlns:a16="http://schemas.microsoft.com/office/drawing/2014/main" id="{7E88A8B0-2AC8-2196-0104-862E28B396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17" y="239543"/>
            <a:ext cx="1113340" cy="944034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87F8E52-EEC5-465E-B9CF-075088CB0A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7" y="5500164"/>
            <a:ext cx="1466294" cy="10226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B554280-DD15-E8B0-7670-74F2690353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96" y="1483597"/>
            <a:ext cx="9886313" cy="389080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E183116-1B7B-8C99-5347-6D2E4B05F7E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03" y="5731567"/>
            <a:ext cx="1793460" cy="6449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99AF55B-AA9F-A9D7-3CC8-5669B8D955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41" y="444958"/>
            <a:ext cx="3044882" cy="5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9AFAF-C870-4E6B-8457-AFB1332D5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189" y="2302043"/>
            <a:ext cx="7454506" cy="3194174"/>
          </a:xfrm>
        </p:spPr>
        <p:txBody>
          <a:bodyPr>
            <a:normAutofit/>
          </a:bodyPr>
          <a:lstStyle/>
          <a:p>
            <a:r>
              <a:rPr lang="de-AT" sz="8800" b="1" dirty="0"/>
              <a:t>www.letto.at</a:t>
            </a:r>
          </a:p>
        </p:txBody>
      </p:sp>
    </p:spTree>
    <p:extLst>
      <p:ext uri="{BB962C8B-B14F-4D97-AF65-F5344CB8AC3E}">
        <p14:creationId xmlns:p14="http://schemas.microsoft.com/office/powerpoint/2010/main" val="66946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8E305-3270-7611-A30B-525EE721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678584-F4C8-D7BD-6191-4EA60F3C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C17963-7F0E-FFC7-B37E-5C4F506D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11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3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27307-2810-EECD-E07C-FA8648793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3DBDA9-DDC9-F85E-9404-B6AEA8687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301F50-32B4-2F4F-1FB8-2C43EA92A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C6234E-C25F-A0C9-B2CB-6D12B185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004" y="448564"/>
            <a:ext cx="6596455" cy="829189"/>
          </a:xfrm>
        </p:spPr>
        <p:txBody>
          <a:bodyPr>
            <a:normAutofit/>
          </a:bodyPr>
          <a:lstStyle/>
          <a:p>
            <a:r>
              <a:rPr lang="de-DE" b="1" dirty="0"/>
              <a:t>LeTTo</a:t>
            </a:r>
            <a:r>
              <a:rPr lang="de-DE" dirty="0"/>
              <a:t> vs. Standard-LMS 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F0406A-E4CE-77D7-EF03-0A35D3A9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0462" y="394087"/>
            <a:ext cx="3085157" cy="102581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53BAED-266B-5BB6-829B-BC91ABEE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11" y="1597472"/>
            <a:ext cx="6433805" cy="390858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1800" b="1" dirty="0"/>
              <a:t>1. Die "echte" MINT-Logik (Computer-Algebra-System)</a:t>
            </a:r>
          </a:p>
          <a:p>
            <a:pPr marL="0" indent="0">
              <a:buNone/>
            </a:pPr>
            <a:r>
              <a:rPr lang="de-DE" sz="1800" dirty="0"/>
              <a:t>Im Gegensatz zu anderen Plattformen hat LeTTo ein vollständiges Computer-Algebra-System (</a:t>
            </a:r>
            <a:r>
              <a:rPr lang="de-DE" sz="1800" b="1" dirty="0"/>
              <a:t>MAXIMA</a:t>
            </a:r>
            <a:r>
              <a:rPr lang="de-DE" sz="1800" dirty="0"/>
              <a:t>) im Hintergrund integriert.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Symbolisches Rechnen:</a:t>
            </a:r>
            <a:r>
              <a:rPr lang="de-DE" sz="1800" dirty="0"/>
              <a:t> Schüler können Formeln eingeben, und das System erkennt, ob die Umformung mathematisch korrekt ist – auch wenn sie anders aussieht als die Musterlösung.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Einheitenrechnung:</a:t>
            </a:r>
            <a:r>
              <a:rPr lang="de-DE" sz="1800" dirty="0"/>
              <a:t> LeTTo versteht physikalische Einheiten. Ein Ergebnis wie "5 m/s" wird korrekt erkannt, während "500 cm/s" ebenfalls als richtig gewertet werden kann.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Komplexe Zahlen:</a:t>
            </a:r>
            <a:r>
              <a:rPr lang="de-DE" sz="1800" dirty="0"/>
              <a:t> Auch Elektrotechnik-Aufgaben mit komplexen Widerständen sind nativ möglich.</a:t>
            </a:r>
          </a:p>
          <a:p>
            <a:endParaRPr lang="de-AT" sz="1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087550-567A-620B-0113-F25F7A8C4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482"/>
          <a:stretch>
            <a:fillRect/>
          </a:stretch>
        </p:blipFill>
        <p:spPr>
          <a:xfrm>
            <a:off x="8618889" y="1277753"/>
            <a:ext cx="3358625" cy="51908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D75A22-BD30-E539-4570-05A0581CD7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884" r="27049" b="5442"/>
          <a:stretch>
            <a:fillRect/>
          </a:stretch>
        </p:blipFill>
        <p:spPr>
          <a:xfrm>
            <a:off x="8496358" y="3459731"/>
            <a:ext cx="2755153" cy="6594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1652F0E-34BA-A115-B5F4-29DB162FB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358" y="2608605"/>
            <a:ext cx="3733013" cy="87725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AD161AC-1210-E505-34C6-DCFCC90B6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614" y="5139992"/>
            <a:ext cx="3380498" cy="132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2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0D967A-1B08-81F7-1F4F-C7BB697D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F4282-D2A7-619F-C9A6-0B785721D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97" y="2291640"/>
            <a:ext cx="526590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b="1" dirty="0"/>
              <a:t>2. Dynamische Aufgabenstellung &amp; Individualisierung</a:t>
            </a:r>
            <a:br>
              <a:rPr lang="de-DE" sz="1600" b="1" dirty="0"/>
            </a:br>
            <a:endParaRPr lang="de-DE" sz="1600" b="1" dirty="0"/>
          </a:p>
          <a:p>
            <a:r>
              <a:rPr lang="de-DE" sz="1600" dirty="0"/>
              <a:t>In LMS-Sys. bekommt meist jeder Schüler die gleichen Zahlenwerte. In LeTTo ist jede Aufgabe </a:t>
            </a:r>
            <a:r>
              <a:rPr lang="de-DE" sz="1600" b="1" dirty="0"/>
              <a:t>parametrisiert.</a:t>
            </a:r>
            <a:br>
              <a:rPr lang="de-DE" sz="1600" b="1" dirty="0"/>
            </a:br>
            <a:endParaRPr lang="de-DE" sz="1600" dirty="0"/>
          </a:p>
          <a:p>
            <a:r>
              <a:rPr lang="de-DE" sz="1600" dirty="0"/>
              <a:t>Jeder Lernende erhält </a:t>
            </a:r>
            <a:r>
              <a:rPr lang="de-DE" sz="1600" b="1" dirty="0"/>
              <a:t>eigene Zufallswerte</a:t>
            </a:r>
            <a:r>
              <a:rPr lang="de-DE" sz="1600" dirty="0"/>
              <a:t> für dieselbe Aufgabe.</a:t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Abschreiben</a:t>
            </a:r>
            <a:r>
              <a:rPr lang="de-DE" sz="1600" dirty="0"/>
              <a:t> ist damit praktisch </a:t>
            </a:r>
            <a:r>
              <a:rPr lang="de-DE" sz="1600" b="1" dirty="0"/>
              <a:t>nicht sinnvoll</a:t>
            </a:r>
            <a:r>
              <a:rPr lang="de-DE" sz="1600" dirty="0"/>
              <a:t>, da die Ergebnisse individuell berechnet werden müssen.</a:t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Dynamische Grafiken:</a:t>
            </a:r>
            <a:r>
              <a:rPr lang="de-DE" sz="1600" dirty="0"/>
              <a:t> Sogar Diagramme oder Skizzen passen sich den Zufallswerten der Aufgabe in Echtzeit an.</a:t>
            </a:r>
          </a:p>
          <a:p>
            <a:endParaRPr lang="de-AT" sz="16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22F7C4-C891-6C84-1BFA-05EC314B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33"/>
          <a:stretch>
            <a:fillRect/>
          </a:stretch>
        </p:blipFill>
        <p:spPr>
          <a:xfrm>
            <a:off x="8655915" y="1353332"/>
            <a:ext cx="3010574" cy="234951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8122C49-1C70-97DE-82BF-5211B917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396" y="3383144"/>
            <a:ext cx="2916296" cy="2370524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AC6EF5E-58D2-C7E2-94D2-249E42F4C66D}"/>
              </a:ext>
            </a:extLst>
          </p:cNvPr>
          <p:cNvSpPr txBox="1">
            <a:spLocks/>
          </p:cNvSpPr>
          <p:nvPr/>
        </p:nvSpPr>
        <p:spPr>
          <a:xfrm>
            <a:off x="1037004" y="448564"/>
            <a:ext cx="6596455" cy="82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LeTTo</a:t>
            </a:r>
            <a:r>
              <a:rPr lang="de-DE"/>
              <a:t> vs. Standard-LMS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87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883A3-4A59-3EC8-579C-4505E02F1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0" y="1578490"/>
            <a:ext cx="5001330" cy="4524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dirty="0"/>
              <a:t>3. Intelligente Folgefehlerbehandlung</a:t>
            </a:r>
            <a:br>
              <a:rPr lang="de-DE" sz="1800" b="1" dirty="0"/>
            </a:br>
            <a:endParaRPr lang="de-DE" sz="1800" b="1" dirty="0"/>
          </a:p>
          <a:p>
            <a:r>
              <a:rPr lang="de-DE" sz="1800" dirty="0"/>
              <a:t>Das ist der "</a:t>
            </a:r>
            <a:r>
              <a:rPr lang="de-DE" sz="1800" b="1" dirty="0"/>
              <a:t>Heilige Gral</a:t>
            </a:r>
            <a:r>
              <a:rPr lang="de-DE" sz="1800" dirty="0"/>
              <a:t>" für Lehrer</a:t>
            </a:r>
            <a:br>
              <a:rPr lang="de-DE" sz="1800" dirty="0"/>
            </a:br>
            <a:endParaRPr lang="de-DE" sz="1800" dirty="0"/>
          </a:p>
          <a:p>
            <a:r>
              <a:rPr lang="de-DE" sz="1800" dirty="0"/>
              <a:t>Wenn eine Aufgabe aus mehreren Schritten besteht und sich ein Schüler im ersten Schritt verrechnet, kann LeTTo den </a:t>
            </a:r>
            <a:r>
              <a:rPr lang="de-DE" sz="1800" b="1" dirty="0"/>
              <a:t>Folgefehler</a:t>
            </a:r>
            <a:r>
              <a:rPr lang="de-DE" sz="1800" dirty="0"/>
              <a:t> erkennen. LeTTo rechnet im Hintergrund mit dem (falschen) Wert des Schülers weiter.</a:t>
            </a:r>
            <a:br>
              <a:rPr lang="de-DE" sz="1800" dirty="0"/>
            </a:br>
            <a:r>
              <a:rPr lang="de-DE" sz="1800" dirty="0"/>
              <a:t>Sind die </a:t>
            </a:r>
            <a:r>
              <a:rPr lang="de-DE" sz="1800" b="1" dirty="0"/>
              <a:t>weiteren Rechenschritte logisch korrekt</a:t>
            </a:r>
            <a:r>
              <a:rPr lang="de-DE" sz="1800" dirty="0"/>
              <a:t>, gibt </a:t>
            </a:r>
            <a:r>
              <a:rPr lang="de-DE" sz="1800" b="1" dirty="0"/>
              <a:t>LeTTo Teilpunkte </a:t>
            </a:r>
            <a:r>
              <a:rPr lang="de-DE" sz="1800" dirty="0"/>
              <a:t>– genau </a:t>
            </a:r>
            <a:r>
              <a:rPr lang="de-DE" sz="1800" b="1" dirty="0"/>
              <a:t>wie eine Lehrkraft </a:t>
            </a:r>
            <a:r>
              <a:rPr lang="de-DE" sz="1800" dirty="0"/>
              <a:t>bei einer händischen Korrektur.</a:t>
            </a:r>
          </a:p>
          <a:p>
            <a:r>
              <a:rPr lang="de-DE" sz="1800" dirty="0"/>
              <a:t>Aufgaben mit unendlichen vielen Lösungen sind möglich </a:t>
            </a:r>
            <a:r>
              <a:rPr lang="de-DE" sz="1800" b="1" dirty="0">
                <a:sym typeface="Wingdings" panose="05000000000000000000" pitchFamily="2" charset="2"/>
              </a:rPr>
              <a:t> Gib eine Zahl ein, die größer ist als 3! (</a:t>
            </a:r>
            <a:r>
              <a:rPr lang="de-DE" sz="1800" b="1" dirty="0" err="1">
                <a:sym typeface="Wingdings" panose="05000000000000000000" pitchFamily="2" charset="2"/>
              </a:rPr>
              <a:t>Bool´sche</a:t>
            </a:r>
            <a:r>
              <a:rPr lang="de-DE" sz="1800" b="1" dirty="0">
                <a:sym typeface="Wingdings" panose="05000000000000000000" pitchFamily="2" charset="2"/>
              </a:rPr>
              <a:t> Fragentypen)</a:t>
            </a:r>
          </a:p>
          <a:p>
            <a:r>
              <a:rPr lang="de-DE" sz="1800" b="1" dirty="0"/>
              <a:t>Interaktive Messgeräte </a:t>
            </a:r>
            <a:r>
              <a:rPr lang="de-DE" sz="1800" dirty="0"/>
              <a:t>über Plugins</a:t>
            </a:r>
            <a:endParaRPr lang="de-DE" sz="1800" b="1" dirty="0"/>
          </a:p>
          <a:p>
            <a:endParaRPr lang="de-DE" sz="1800" dirty="0"/>
          </a:p>
          <a:p>
            <a:endParaRPr lang="de-AT" sz="1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6377CA-F66B-D3F9-1DF9-F2DD9D40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375" y="365431"/>
            <a:ext cx="3213400" cy="12130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6418AB0-3477-9AC6-8A11-D6DFE5BF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09"/>
          <a:stretch>
            <a:fillRect/>
          </a:stretch>
        </p:blipFill>
        <p:spPr>
          <a:xfrm>
            <a:off x="7551375" y="2116748"/>
            <a:ext cx="3518712" cy="10010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C7F96A-3678-01D8-CD2F-2B2B367413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24" t="32987"/>
          <a:stretch>
            <a:fillRect/>
          </a:stretch>
        </p:blipFill>
        <p:spPr>
          <a:xfrm>
            <a:off x="7586008" y="3000030"/>
            <a:ext cx="3449446" cy="6708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DAF9C77-181F-745C-625B-13B4194400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87" t="15997"/>
          <a:stretch>
            <a:fillRect/>
          </a:stretch>
        </p:blipFill>
        <p:spPr>
          <a:xfrm>
            <a:off x="9680681" y="4512901"/>
            <a:ext cx="2198934" cy="213500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72A031E-AB03-CB1B-1006-C80314AE84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780"/>
          <a:stretch>
            <a:fillRect/>
          </a:stretch>
        </p:blipFill>
        <p:spPr>
          <a:xfrm>
            <a:off x="7334235" y="4816657"/>
            <a:ext cx="2359043" cy="79706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0F82EF9-FE98-1C72-CF82-AE49A076490D}"/>
              </a:ext>
            </a:extLst>
          </p:cNvPr>
          <p:cNvSpPr txBox="1">
            <a:spLocks/>
          </p:cNvSpPr>
          <p:nvPr/>
        </p:nvSpPr>
        <p:spPr>
          <a:xfrm>
            <a:off x="1037004" y="448564"/>
            <a:ext cx="6596455" cy="82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LeTTo</a:t>
            </a:r>
            <a:r>
              <a:rPr lang="de-DE"/>
              <a:t> vs. Standard-LMS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5761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28BF1-0A83-590F-8165-593581F1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400812-09D6-E1E5-4772-8D5D5EC8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37" y="2349215"/>
            <a:ext cx="5839813" cy="38077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4. Fokus auf Kompetenzen und Lehrpläne</a:t>
            </a:r>
            <a:b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LeTTo wurde von Lehrern (v.a. aus dem HTL-Bereich in Österreich) entwickelt und ist eng mit den offiziellen Lehrplänen verzahnt.</a:t>
            </a:r>
            <a:b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Kompetenzorientierung: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Aufgaben können direkt bestimmten Kompetenzen zugeordnet werden.</a:t>
            </a:r>
            <a:b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Notenverwaltung: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Es bietet ein integriertes Klassenbuch und eine Notenverwaltung, die speziell auf die Anforderungen der Schulen zugeschnitten ist.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0" name="Grafik 399">
            <a:extLst>
              <a:ext uri="{FF2B5EF4-FFF2-40B4-BE49-F238E27FC236}">
                <a16:creationId xmlns:a16="http://schemas.microsoft.com/office/drawing/2014/main" id="{A298469B-25EF-5C13-DB7B-009F8F01F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84037"/>
            <a:ext cx="5864142" cy="308992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0890B7E-F346-A0A0-701A-9B8701FEE02F}"/>
              </a:ext>
            </a:extLst>
          </p:cNvPr>
          <p:cNvSpPr txBox="1">
            <a:spLocks/>
          </p:cNvSpPr>
          <p:nvPr/>
        </p:nvSpPr>
        <p:spPr>
          <a:xfrm>
            <a:off x="1037004" y="448564"/>
            <a:ext cx="6596455" cy="82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LeTTo</a:t>
            </a:r>
            <a:r>
              <a:rPr lang="de-DE"/>
              <a:t> vs. Standard-LMS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063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04E44-C0BC-D335-0F08-98E23CC2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8D4FB8-550D-0A4C-3FC6-A37639A8D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67" y="2473053"/>
            <a:ext cx="6164933" cy="33200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Vollautomatischer Notenkatalog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LeTTo verwaltet die 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Leistungen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der Lernenden 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vollautomatisch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Lernenden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sind immer auf den 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aktuellen Informationsstand</a:t>
            </a:r>
            <a:b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Notenkatalog </a:t>
            </a: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ist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team-</a:t>
            </a:r>
            <a:r>
              <a:rPr lang="de-DE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teaching</a:t>
            </a:r>
            <a: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-fähig. </a:t>
            </a:r>
            <a:br>
              <a:rPr lang="de-DE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Perfekt für Mehrlehrerunterricht und Vertretungen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38E52E-5B0F-526D-D5F8-247EB1E9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84" y="1790700"/>
            <a:ext cx="4061580" cy="385645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C2EFEBA-F68F-672A-1471-C3F484DAC681}"/>
              </a:ext>
            </a:extLst>
          </p:cNvPr>
          <p:cNvSpPr txBox="1">
            <a:spLocks/>
          </p:cNvSpPr>
          <p:nvPr/>
        </p:nvSpPr>
        <p:spPr>
          <a:xfrm>
            <a:off x="1037004" y="448564"/>
            <a:ext cx="6596455" cy="82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LeTTo</a:t>
            </a:r>
            <a:r>
              <a:rPr lang="de-DE"/>
              <a:t> vs. Standard-LMS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900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2C079-8E6B-C815-978E-637EF10C3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675C80-9322-D530-10EC-38DB5331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02" y="2341516"/>
            <a:ext cx="4958966" cy="30109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800" b="1" dirty="0"/>
              <a:t>6. Hohe Usability </a:t>
            </a:r>
            <a:br>
              <a:rPr lang="de-DE" sz="1800" b="1" dirty="0"/>
            </a:br>
            <a:endParaRPr lang="de-DE" sz="1800" b="1" dirty="0"/>
          </a:p>
          <a:p>
            <a:r>
              <a:rPr lang="de-DE" sz="1800" b="1" dirty="0"/>
              <a:t>Fragen-Sharing</a:t>
            </a:r>
            <a:r>
              <a:rPr lang="de-DE" sz="1800" dirty="0"/>
              <a:t> und </a:t>
            </a:r>
            <a:r>
              <a:rPr lang="de-DE" sz="1800" b="1" dirty="0"/>
              <a:t>Erstellung</a:t>
            </a:r>
            <a:r>
              <a:rPr lang="de-DE" sz="1800" dirty="0"/>
              <a:t> sehr einfach.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Inverse Aufgabengenerierung</a:t>
            </a:r>
            <a:br>
              <a:rPr lang="de-DE" sz="1800" dirty="0"/>
            </a:br>
            <a:endParaRPr lang="de-DE" sz="1800" dirty="0"/>
          </a:p>
          <a:p>
            <a:r>
              <a:rPr lang="de-DE" sz="1800" b="1" dirty="0"/>
              <a:t>Mächtige Plugins zur Aufgabenerstellung</a:t>
            </a:r>
            <a:br>
              <a:rPr lang="de-DE" sz="1800" b="1" dirty="0"/>
            </a:br>
            <a:endParaRPr lang="de-DE" sz="1800" b="1" dirty="0"/>
          </a:p>
          <a:p>
            <a:r>
              <a:rPr lang="de-DE" sz="1800" b="1" dirty="0"/>
              <a:t>Unterschiedliche Antwortformate: Symbolisch, Zahlen, Einheiten, Grafiken, etc.</a:t>
            </a:r>
            <a:br>
              <a:rPr lang="de-DE" sz="1800" b="1" dirty="0"/>
            </a:br>
            <a:endParaRPr lang="de-DE" sz="18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1E13D6-105E-35EC-AC1B-F993D655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7" y="2209233"/>
            <a:ext cx="6549507" cy="356948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4C40295-1D04-EA1D-22C2-D66A1B737F93}"/>
              </a:ext>
            </a:extLst>
          </p:cNvPr>
          <p:cNvSpPr txBox="1">
            <a:spLocks/>
          </p:cNvSpPr>
          <p:nvPr/>
        </p:nvSpPr>
        <p:spPr>
          <a:xfrm>
            <a:off x="1037004" y="448564"/>
            <a:ext cx="6596455" cy="829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/>
              <a:t>LeTTo</a:t>
            </a:r>
            <a:r>
              <a:rPr lang="de-DE"/>
              <a:t> vs. Standard-LMS 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2015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Breitbild</PresentationFormat>
  <Paragraphs>61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Wingdings</vt:lpstr>
      <vt:lpstr>Office</vt:lpstr>
      <vt:lpstr>PowerPoint-Präsentation</vt:lpstr>
      <vt:lpstr>PowerPoint-Präsentation</vt:lpstr>
      <vt:lpstr>PowerPoint-Präsentation</vt:lpstr>
      <vt:lpstr>LeTTo vs. Standard-LMS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www.letto.at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Asch-Goiser</dc:creator>
  <cp:lastModifiedBy>Daniel Asch-Goiser</cp:lastModifiedBy>
  <cp:revision>12</cp:revision>
  <cp:lastPrinted>2026-05-15T20:16:14Z</cp:lastPrinted>
  <dcterms:created xsi:type="dcterms:W3CDTF">2026-05-15T14:28:29Z</dcterms:created>
  <dcterms:modified xsi:type="dcterms:W3CDTF">2026-05-20T06:20:22Z</dcterms:modified>
</cp:coreProperties>
</file>